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71" r:id="rId2"/>
    <p:sldId id="257" r:id="rId3"/>
    <p:sldId id="256" r:id="rId4"/>
    <p:sldId id="279" r:id="rId5"/>
    <p:sldId id="258" r:id="rId6"/>
    <p:sldId id="273" r:id="rId7"/>
    <p:sldId id="274" r:id="rId8"/>
    <p:sldId id="260" r:id="rId9"/>
    <p:sldId id="275" r:id="rId10"/>
    <p:sldId id="262" r:id="rId11"/>
    <p:sldId id="276" r:id="rId12"/>
    <p:sldId id="277" r:id="rId13"/>
    <p:sldId id="287" r:id="rId14"/>
    <p:sldId id="286" r:id="rId15"/>
    <p:sldId id="278" r:id="rId16"/>
    <p:sldId id="280" r:id="rId17"/>
    <p:sldId id="281" r:id="rId18"/>
    <p:sldId id="282" r:id="rId19"/>
    <p:sldId id="283" r:id="rId20"/>
    <p:sldId id="284" r:id="rId21"/>
    <p:sldId id="288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EDBA4-7951-4350-9B22-B6108E43DFFA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CD216-7AFF-45D5-93EC-AF2FCF7C92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691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9004-2B1C-43E7-9618-1586FF17C9DC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FF04-2E7C-42F6-8413-EF9406754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08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9004-2B1C-43E7-9618-1586FF17C9DC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FF04-2E7C-42F6-8413-EF9406754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220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9004-2B1C-43E7-9618-1586FF17C9DC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FF04-2E7C-42F6-8413-EF9406754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431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9004-2B1C-43E7-9618-1586FF17C9DC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FF04-2E7C-42F6-8413-EF9406754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573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9004-2B1C-43E7-9618-1586FF17C9DC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FF04-2E7C-42F6-8413-EF9406754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038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9004-2B1C-43E7-9618-1586FF17C9DC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FF04-2E7C-42F6-8413-EF9406754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561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9004-2B1C-43E7-9618-1586FF17C9DC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FF04-2E7C-42F6-8413-EF9406754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749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9004-2B1C-43E7-9618-1586FF17C9DC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FF04-2E7C-42F6-8413-EF9406754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446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9004-2B1C-43E7-9618-1586FF17C9DC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FF04-2E7C-42F6-8413-EF9406754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313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9004-2B1C-43E7-9618-1586FF17C9DC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FF04-2E7C-42F6-8413-EF9406754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503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9004-2B1C-43E7-9618-1586FF17C9DC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FF04-2E7C-42F6-8413-EF9406754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48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99004-2B1C-43E7-9618-1586FF17C9DC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6FF04-2E7C-42F6-8413-EF9406754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311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vpth-2019.web.app/" TargetMode="External"/><Relationship Id="rId2" Type="http://schemas.openxmlformats.org/officeDocument/2006/relationships/hyperlink" Target="https://cvpth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vpth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vpth-2019.web.ap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34" y="627017"/>
            <a:ext cx="117304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คู่มือการใช้งาน</a:t>
            </a: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สารสนเทศเพื่อการ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บริหารและภูมิศาสตร์ บริษัท ซีวิลโปร จำกัด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Civilpro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Co. Ltd. Management &amp;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Geographic 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Information System. (CVP MGIS)</a:t>
            </a: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ผ่านระบบโดเมน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https://cvpth.com/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https://cvpth-2019.web.app/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8606" y="5054808"/>
            <a:ext cx="325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เวอร์ชั่นคู่มือ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1.0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เวอร์ชั่นโปรแกรม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1.6.2 (aadca9)</a:t>
            </a:r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วันที่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14/01/2563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44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776" y="274320"/>
            <a:ext cx="11730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7. การใช้งานตารางข้อมูล</a:t>
            </a: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7.1 การเลือกข้อมูลบนตาราง</a:t>
            </a:r>
            <a:endParaRPr lang="th-TH" sz="2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776" y="1208817"/>
            <a:ext cx="11865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เมื่อผู้ใช้งานคลิกเลือกบนแถวตาราง แถวตารางจะแสดงสีเข้ม และผู้ใช้งานสามารถจัดการข้อมูลในแถวได้โดยการคลิกที่เครื่องมือด้านบนสุดของตาราง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930" y="1663768"/>
            <a:ext cx="74771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776" y="274320"/>
            <a:ext cx="11730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7. การใช้งานตารางข้อมูล</a:t>
            </a: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.2 การแสดงรายละเอียดของแถวบนตาราง</a:t>
            </a:r>
          </a:p>
          <a:p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301" y="1197650"/>
            <a:ext cx="1155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เมื่อผู้ใช้งานดับเบิ้ลคลิกบนแถวตาราง ระบบจะแสดงรายละเอียดข้อมูลในแถวตารางเป็นกล่องข้อความ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458" r="28346" b="4161"/>
          <a:stretch/>
        </p:blipFill>
        <p:spPr>
          <a:xfrm>
            <a:off x="1188720" y="1659315"/>
            <a:ext cx="5708469" cy="51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8062" y="1567286"/>
            <a:ext cx="109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คลิกบนเครื่องมือเพิ่มข้อมูล                ด้านบนสุดของตาราง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776" y="274320"/>
            <a:ext cx="11730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7. การใช้งานตารางข้อมูล</a:t>
            </a: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.3 การเพิ่มข้อมูลบนตาราง</a:t>
            </a:r>
          </a:p>
          <a:p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301" y="1197650"/>
            <a:ext cx="1155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ผู้ใช้งานสามารถเพิ่มข้อมูลลงฐานข้อมูลดังนี้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80562"/>
          <a:stretch/>
        </p:blipFill>
        <p:spPr>
          <a:xfrm>
            <a:off x="916848" y="1936921"/>
            <a:ext cx="7119897" cy="81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9827" y="2594628"/>
            <a:ext cx="6317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หลังจากนั้น โปรแกรมจะเปิดหน้าต่างกล่องเพิ่มข้อมูล ให้ผู้เพิ่มข้อมูลระบุข้อมูล โดยระบบจะบังคับให้ต้องระบุข้อมูลบางประเภท หากผู้ป้อนข้อมูลไม่ระบุ ระบบจะไม่ยอมรับให้บันทึกข้อมูลนั้น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เมื่อกรอกข้อมูลที่จำเป็นครบถ้วนแล้ว จึงกดปุ่ม บันทึก ด้านล่างสุดของกล่อง หรือกดปุ่ม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Enter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บนคีย์บอร์ด เพื่อบันทึกข้อมูลเข้าระบบ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71882" y="2111985"/>
            <a:ext cx="370361" cy="369304"/>
          </a:xfrm>
          <a:prstGeom prst="roundRect">
            <a:avLst/>
          </a:prstGeom>
          <a:noFill/>
          <a:ln w="539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050" y="1567286"/>
            <a:ext cx="765457" cy="4517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442" y="0"/>
            <a:ext cx="3082897" cy="66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776" y="274320"/>
            <a:ext cx="11730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7. การใช้งานตารางข้อมูล</a:t>
            </a: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.4 การแก้ไขข้อมูลบนตาราง</a:t>
            </a:r>
          </a:p>
          <a:p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301" y="1197650"/>
            <a:ext cx="1155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ผู้ใช้งานสามารถเพิ่มข้อมูลลงฐานข้อมูลได้ 2 วิธี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4908"/>
          <a:stretch/>
        </p:blipFill>
        <p:spPr>
          <a:xfrm>
            <a:off x="916848" y="1936920"/>
            <a:ext cx="7119897" cy="23193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955" y="1679746"/>
            <a:ext cx="371475" cy="257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8062" y="1567286"/>
            <a:ext cx="109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1.คลิกเลือกบนแถวตารางตามข้อ 7.1 และคลิกบนเครื่องมือแก้ไข           ด้านบนสุดของตาราง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7109" y="4348254"/>
            <a:ext cx="1052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2.ดับเบิ้ลคลิกเลือกบนแถวตารางตามข้อ 7.2 และคลิกบนเครื่องมือแก้ไข           ด้านบนของหน้าต่างรายละเอียด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248" r="24392" b="21477"/>
          <a:stretch/>
        </p:blipFill>
        <p:spPr>
          <a:xfrm>
            <a:off x="951027" y="4859381"/>
            <a:ext cx="2939647" cy="1959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218" y="4450498"/>
            <a:ext cx="371475" cy="2571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628256" y="4809919"/>
            <a:ext cx="252795" cy="258470"/>
          </a:xfrm>
          <a:prstGeom prst="roundRect">
            <a:avLst/>
          </a:prstGeom>
          <a:noFill/>
          <a:ln w="539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le 13"/>
          <p:cNvSpPr/>
          <p:nvPr/>
        </p:nvSpPr>
        <p:spPr>
          <a:xfrm>
            <a:off x="3753146" y="2103305"/>
            <a:ext cx="370361" cy="369304"/>
          </a:xfrm>
          <a:prstGeom prst="roundRect">
            <a:avLst/>
          </a:prstGeom>
          <a:noFill/>
          <a:ln w="539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4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072" y="246199"/>
            <a:ext cx="3115150" cy="6395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776" y="274320"/>
            <a:ext cx="11730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7. การใช้งานตารางข้อมูล</a:t>
            </a: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.4 การแก้ไขข้อมูลบนตาราง </a:t>
            </a:r>
            <a:r>
              <a:rPr lang="en-US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ต่อ</a:t>
            </a:r>
            <a:r>
              <a:rPr lang="en-US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2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300" y="1197650"/>
            <a:ext cx="8169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3.หลังจากผู้ใช้งานคลิกหรือดับเบิ้ลคลิกตาม ข้อ 1 หรือ 2 แล้ว โปรแกรมจะเปิดกล่องแก้ไขข้อมูล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4.ผู้ใช้งานระบบทำการแก้ไขข้อมูลและคลิก บันทึก หรือกดปุ่ม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Enter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บนคีย์บอร์ด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5.หลังจากบันทึกข้อมูลแล้ว ระบบจะส่งการแสดงผลไปยังตาราง และส่งผลข้อมูลไปยังผู้ใช้งานระบบผู้อื่นที่ใช้งานระบบร่วมกัน</a:t>
            </a:r>
          </a:p>
        </p:txBody>
      </p:sp>
    </p:spTree>
    <p:extLst>
      <p:ext uri="{BB962C8B-B14F-4D97-AF65-F5344CB8AC3E}">
        <p14:creationId xmlns:p14="http://schemas.microsoft.com/office/powerpoint/2010/main" val="3910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776" y="274320"/>
            <a:ext cx="11730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7. การใช้งานตารางข้อมูล</a:t>
            </a: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.5 การเชื่อมโยงข้อมูลระหว่างตาราง</a:t>
            </a:r>
          </a:p>
          <a:p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301" y="1197650"/>
            <a:ext cx="1155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ในระบบตารางต่างๆ จะมีการเชื่อมโยงข้อมูลระหว่างกัน โดยตารางจะแสดงผลข้อมูลที่เชื่อมโยงกันเป็นตัวอักษรสีน้ำเงิน และผู้ใช้งานสามารถคลิกเพื่อดูรายละเอียด และแก้ไขข้อมูลในกรณีที่ได้รับอนุญาตให้แก้ไขข้อมูลนั้นได้ และมีการเชื่อมโยงข้อมูลดังกล่าว 2 รูปแบบ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395" y="2343774"/>
            <a:ext cx="43368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1.การเชื่อมโยงไปยังรายละเอียดข้อมูล จะแสดงผลเป็นชื่อของบุคคล หรือชื่อหน่วยงาน เมื่อคลิกอักษร ระบบจะเปิดหน้าต่างรายละเอียดของข้อมูลนั้น</a:t>
            </a:r>
          </a:p>
          <a:p>
            <a:endParaRPr lang="th-TH" sz="2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2.การเชื่อมโยงไปยังพิกัดบนแผนที่ จะแสดงผลเป็นค่าพิกัด (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Coordinate) 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เมื่อคลิก ระบบจะเปิดหน้าแผนที่ และเลื่อนไปยังพิกัด พร้อมทั้งแสดงกล่องอธิบายข้อมูลนั้น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20789" y="2028647"/>
            <a:ext cx="6400800" cy="4502783"/>
            <a:chOff x="5073989" y="1962101"/>
            <a:chExt cx="6641559" cy="47716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3989" y="1962101"/>
              <a:ext cx="6641559" cy="477160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 flipH="1">
              <a:off x="6683824" y="4230337"/>
              <a:ext cx="1545531" cy="235131"/>
            </a:xfrm>
            <a:prstGeom prst="roundRect">
              <a:avLst/>
            </a:prstGeom>
            <a:noFill/>
            <a:ln w="539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ounded Rectangle 14"/>
            <p:cNvSpPr/>
            <p:nvPr/>
          </p:nvSpPr>
          <p:spPr>
            <a:xfrm flipH="1">
              <a:off x="8782589" y="4905251"/>
              <a:ext cx="2346964" cy="254578"/>
            </a:xfrm>
            <a:prstGeom prst="roundRect">
              <a:avLst/>
            </a:prstGeom>
            <a:noFill/>
            <a:ln w="539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9339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776" y="274320"/>
            <a:ext cx="11730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การใช้งาน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GIS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ผ่าน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Google Maps API</a:t>
            </a: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8.1 เริ่มต้นเปิดใช้งานแผนที่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595" y="1352710"/>
            <a:ext cx="303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คลิกที่เมนู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Map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เพื่อเปิดแผนที่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104" r="81090" b="55982"/>
          <a:stretch/>
        </p:blipFill>
        <p:spPr>
          <a:xfrm>
            <a:off x="909019" y="1814375"/>
            <a:ext cx="2460444" cy="2554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232" y="1672751"/>
            <a:ext cx="4781691" cy="49983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76014" y="1211086"/>
            <a:ext cx="6785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ระบบจะเปิดหน้าแผนที่ และตั้งขอบเขตแผนที่ครอบคลุมพื้นที่โครงการ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10303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104" t="11519" r="62897" b="67905"/>
          <a:stretch/>
        </p:blipFill>
        <p:spPr>
          <a:xfrm>
            <a:off x="409302" y="1289090"/>
            <a:ext cx="2602024" cy="1505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776" y="274320"/>
            <a:ext cx="11730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การใช้งาน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GIS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ผ่าน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Google Maps API</a:t>
            </a: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8.2 การเลือกชนิดแผนที่หลัก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9852" y="1197650"/>
            <a:ext cx="8771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ชั้นข้อมูลหลักของแผนที่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Google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ซึ่งผู้ใช้งานสามารถเลือกแสดงผลได้ 3 ชนิด จากเมนูด้านบนซ้ายสุดของแผนที่ ได้แก่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1.แผนที่ภาพถ่ายดาวเทียม เป็น แผนที่ที่มีเพียงภาพถ่ายดาวเทียมเพียงชนิดเดียว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2.แผนที่ภูมิประเทศ เป็นแผนที่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Topo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 ถนน สถานที่สำคัญ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3.แผนที่โหมดผสม เป็นแผนที่ซ้อนทับข้อมูล สถานที่ ถนน และภาพถ่ายดาวเทียม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350" b="50740"/>
          <a:stretch/>
        </p:blipFill>
        <p:spPr>
          <a:xfrm>
            <a:off x="7775902" y="3690640"/>
            <a:ext cx="3260253" cy="2880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3962" b="47407"/>
          <a:stretch/>
        </p:blipFill>
        <p:spPr>
          <a:xfrm>
            <a:off x="409302" y="3710609"/>
            <a:ext cx="3294834" cy="2896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17673" b="53623"/>
          <a:stretch/>
        </p:blipFill>
        <p:spPr>
          <a:xfrm>
            <a:off x="3946052" y="3674315"/>
            <a:ext cx="3587933" cy="28966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302" y="3253809"/>
            <a:ext cx="378823" cy="33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3946052" y="3253808"/>
            <a:ext cx="378823" cy="33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  <a:endParaRPr lang="th-TH" dirty="0"/>
          </a:p>
        </p:txBody>
      </p:sp>
      <p:sp>
        <p:nvSpPr>
          <p:cNvPr id="12" name="Rectangle 11"/>
          <p:cNvSpPr/>
          <p:nvPr/>
        </p:nvSpPr>
        <p:spPr>
          <a:xfrm>
            <a:off x="7775902" y="3253807"/>
            <a:ext cx="378823" cy="33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192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776" y="274320"/>
            <a:ext cx="11730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การใช้งาน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GIS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ผ่าน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Google Maps API</a:t>
            </a: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8.3 การเลือกชั้นข้อมูลของแผนที่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3019"/>
          <a:stretch/>
        </p:blipFill>
        <p:spPr>
          <a:xfrm>
            <a:off x="8987246" y="826175"/>
            <a:ext cx="3125397" cy="714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623" y="1107460"/>
            <a:ext cx="8961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1.ผู้ใช้งานสามารถกำหนดการแสดงผลชั้นข้อมูลของระบบ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GIS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ได้โดยการคลิกที่           ด้านบนของแผนที่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901" y="1107460"/>
            <a:ext cx="479613" cy="38416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 flipH="1">
            <a:off x="10267405" y="885576"/>
            <a:ext cx="326572" cy="312074"/>
          </a:xfrm>
          <a:prstGeom prst="roundRect">
            <a:avLst/>
          </a:prstGeom>
          <a:noFill/>
          <a:ln w="539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585"/>
          <a:stretch/>
        </p:blipFill>
        <p:spPr>
          <a:xfrm>
            <a:off x="8793530" y="1850409"/>
            <a:ext cx="3309316" cy="29175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0624" y="1628526"/>
            <a:ext cx="853290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.ชั้นข้อมูลของระบบ 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GIS 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ประกอบด้วยชั้นข้อมูลต่างๆ ได้แก่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ชั้นข้อมูลของโครงการ ได้แก่ แนวเส้นทางเลือกของโครงการ รัศมีศึกษาผลกระทบ เครื่องหมายระบุกิโลเมตร ข้อมูลการก่อสร้าง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ชั้นข้อมูลเกี่ยวข้องกับโครงการ ได้แก่ชั้นข้อมูลพิกัด 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Stakeholders, CSR, Issues/Complaints, Organizations, 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ทรัพย์สินและแปลงที่ดิน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ภาพซ้อนทับมุมมองสูง (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Drone)</a:t>
            </a:r>
            <a:endParaRPr lang="th-TH" sz="2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ชั้นข้อมูลเขตการปกครอง ประกอบด้วยเขตการปกครอง จังหวัด อำเภอ ตำบล อปท. หมู่บ้านและชุมชน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ชั้นข้อมูลสถานที่สำคัญ ได้แก่สถานที่ราชการต่างๆ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ชั้นข้อมูลอื่นๆ เช่นข้อมูลทรัพยากรธรรมชาติ ข้อมูลชั้นดิน ข้อมูลแหล่งน้ำ หรือข้อมูลอื่นๆ ที่สามารถนำมาเป็นองค์ประกอบในการวิเคราะห์ผลกระทบจากโครงการ</a:t>
            </a:r>
          </a:p>
          <a:p>
            <a:endParaRPr lang="th-TH" sz="2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ผู้ใช้งานสามารถเข้าไป เปิดหรือปิดการแสดงผลข้อมูลได้โดยการเช็คกล่อง           หน้าชื่อชั้นข้อมูล</a:t>
            </a:r>
          </a:p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3.หลังจากที่ผู้ใช้งานเลือกชั้นข้อมูลต่างๆ เพื่อแสดงผลแล้ว ชั้นข้อมูลจะแสดงผลในแผนที่เมื่อผู้ใช้งานได้ซูมแผนที่ถึงระดับที่ระบบได้กำหนดไว้ เพื่อให้การแสดงผลเหมาะสมต่อระดับการซูม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776" y="5048105"/>
            <a:ext cx="300446" cy="3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85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776" y="274320"/>
            <a:ext cx="6170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การใช้งาน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GIS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ผ่าน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Google Maps API</a:t>
            </a: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8.4 การค้นหาข้อมูลในระบบ </a:t>
            </a:r>
            <a:r>
              <a:rPr lang="en-US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GIS</a:t>
            </a:r>
            <a:endParaRPr lang="th-TH" sz="2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687" y="1082518"/>
            <a:ext cx="11673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1.ผู้ใช้งานสามารถค้นหาข้อมูลเกี่ยวข้องกับโครงการ จากกล่องค้นหาด้านบนของแผนที่ โดยสามารถสลับโหมดค้นหาโดยคลิกที่ไอคอนด้านหน้ากล่องค้นหา และพิมพ์คำค้นหาในกล่อง</a:t>
            </a:r>
          </a:p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2.หลังจากพิมพ์คำค้นหาในกล่องแล้ว ระบบจะแสดงผลคำค้นหาโดยอัตโนมัติ เพื่อให้ผู้ใช้งานเลือกผลการค้นหา</a:t>
            </a:r>
          </a:p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3.หลังจากจากที่ผู้ใช้งานคลิกเลือกผลการค้นหาหรือกด 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Enter 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แล้ว ระบบจะนำไปสู่พิกัดของข้อมูลที่เลือก พร้อมทั้งแสดงกล่องคำอธิบายบนแผนที่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889176"/>
            <a:ext cx="3897280" cy="377399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936055" y="2611737"/>
            <a:ext cx="4283527" cy="2041988"/>
            <a:chOff x="501843" y="2509447"/>
            <a:chExt cx="4283527" cy="2041988"/>
          </a:xfrm>
        </p:grpSpPr>
        <p:grpSp>
          <p:nvGrpSpPr>
            <p:cNvPr id="15" name="Group 14"/>
            <p:cNvGrpSpPr/>
            <p:nvPr/>
          </p:nvGrpSpPr>
          <p:grpSpPr>
            <a:xfrm>
              <a:off x="501843" y="2829459"/>
              <a:ext cx="4283527" cy="1721976"/>
              <a:chOff x="358152" y="3209259"/>
              <a:chExt cx="4283527" cy="172197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r="7846" b="45515"/>
              <a:stretch/>
            </p:blipFill>
            <p:spPr>
              <a:xfrm>
                <a:off x="358152" y="3209259"/>
                <a:ext cx="4283527" cy="68503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6630" y="3715976"/>
                <a:ext cx="2114550" cy="40957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6630" y="4162012"/>
                <a:ext cx="2114550" cy="36195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5680" y="4569285"/>
                <a:ext cx="2095500" cy="361950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 flipH="1">
                <a:off x="2336630" y="3252587"/>
                <a:ext cx="326572" cy="1678648"/>
              </a:xfrm>
              <a:prstGeom prst="roundRect">
                <a:avLst/>
              </a:prstGeom>
              <a:noFill/>
              <a:ln w="53975" cmpd="sng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01843" y="2509447"/>
              <a:ext cx="378823" cy="3396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1</a:t>
              </a:r>
              <a:endParaRPr lang="th-TH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6055" y="4776171"/>
            <a:ext cx="3126631" cy="1892699"/>
            <a:chOff x="357687" y="4750259"/>
            <a:chExt cx="3126631" cy="18926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l="16292" r="3840" b="29547"/>
            <a:stretch/>
          </p:blipFill>
          <p:spPr>
            <a:xfrm>
              <a:off x="357689" y="5099503"/>
              <a:ext cx="3126629" cy="154345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57687" y="4750259"/>
              <a:ext cx="378823" cy="3396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2</a:t>
              </a:r>
              <a:endParaRPr lang="th-TH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400800" y="2541036"/>
            <a:ext cx="378823" cy="33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125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7646" y="274320"/>
            <a:ext cx="1120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สารบัญ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49383" y="810603"/>
            <a:ext cx="5572118" cy="5909310"/>
            <a:chOff x="461554" y="797540"/>
            <a:chExt cx="6804748" cy="5909310"/>
          </a:xfrm>
        </p:grpSpPr>
        <p:sp>
          <p:nvSpPr>
            <p:cNvPr id="12" name="TextBox 11"/>
            <p:cNvSpPr txBox="1"/>
            <p:nvPr/>
          </p:nvSpPr>
          <p:spPr>
            <a:xfrm>
              <a:off x="461554" y="797540"/>
              <a:ext cx="5377543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1. </a:t>
              </a:r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การเข้าสู่ระบบ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2. การเริ่มต้นใช้งานระบบและการเลือกใช้งานข้อมูลโครงการ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3. โครงสร้างโปรแกรมและความสัมพันธ์ของระบบฐานข้อมูล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4. การเลือกใช้งานเมนูต่างๆ ของระบบ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5. การเริ่มใช้งานข้อมูลในรูปแบบตาราง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6. เครื่องมือตารางข้อมูล</a:t>
              </a:r>
            </a:p>
            <a:p>
              <a:pPr lvl="1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6.1 เครื่องมือจัดการการแสดงผล</a:t>
              </a:r>
            </a:p>
            <a:p>
              <a:pPr lvl="1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6</a:t>
              </a:r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.2 เครื่องมือแก้ไขข้อมูล</a:t>
              </a:r>
              <a:endParaRPr lang="th-TH" sz="1800" b="1" dirty="0" smtClean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7. การใช้งานตารางข้อมูล</a:t>
              </a:r>
            </a:p>
            <a:p>
              <a:pPr lvl="1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7.1 การเลือกข้อมูลบนตาราง</a:t>
              </a:r>
            </a:p>
            <a:p>
              <a:pPr lvl="1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7.2 การแสดงรายละเอียดของแถวบนตาราง</a:t>
              </a:r>
            </a:p>
            <a:p>
              <a:pPr lvl="1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7.3 การเพิ่มข้อมูลบนตาราง</a:t>
              </a:r>
              <a:endParaRPr lang="th-TH" sz="1800" dirty="0" smtClean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lvl="1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7.4 การแก้ไขข้อมูลบนตาราง</a:t>
              </a:r>
              <a:endParaRPr lang="th-TH" sz="1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lvl="1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7.5 การเชื่อมโยงข้อมูลระหว่างตาราง</a:t>
              </a:r>
              <a:endParaRPr lang="th-TH" sz="1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8. การใช้งานระบบ </a:t>
              </a:r>
              <a:r>
                <a:rPr lang="en-US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GIS </a:t>
              </a:r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ผ่าน </a:t>
              </a:r>
              <a:r>
                <a:rPr lang="en-US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Google Maps API</a:t>
              </a:r>
              <a:endParaRPr lang="th-TH" sz="1800" b="1" dirty="0" smtClean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lvl="1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8.1 เริ่มต้นเปิดใช้งานแผนที่</a:t>
              </a:r>
            </a:p>
            <a:p>
              <a:pPr lvl="1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8.2 การเลือกชนิดแผนที่หลัก</a:t>
              </a:r>
            </a:p>
            <a:p>
              <a:pPr lvl="1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8.3 การเลือกชั้นข้อมูลของแผนที่</a:t>
              </a:r>
            </a:p>
            <a:p>
              <a:pPr lvl="1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8.4 การค้นหาข้อมูลในระบบ </a:t>
              </a:r>
              <a:r>
                <a:rPr lang="en-US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GIS</a:t>
              </a:r>
            </a:p>
            <a:p>
              <a:pPr lvl="1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8.5 การเพิ่มข้อมูลในระบบ </a:t>
              </a:r>
              <a:r>
                <a:rPr lang="en-US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GIS</a:t>
              </a:r>
            </a:p>
            <a:p>
              <a:pPr lvl="1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8.6 การแก้ไขข้อมูลในระบบ </a:t>
              </a:r>
              <a:r>
                <a:rPr lang="en-US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GIS</a:t>
              </a:r>
              <a:endParaRPr lang="th-TH" sz="1800" dirty="0" smtClean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64974" y="797540"/>
              <a:ext cx="901328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3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4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5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6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7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8</a:t>
              </a:r>
            </a:p>
            <a:p>
              <a:r>
                <a:rPr lang="th-TH" sz="18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8</a:t>
              </a:r>
              <a:endParaRPr lang="th-TH" sz="1800" b="1" dirty="0" smtClean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r>
                <a:rPr lang="th-TH" sz="18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9</a:t>
              </a:r>
              <a:endParaRPr lang="th-TH" sz="1800" b="1" dirty="0" smtClean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10 - 15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10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11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12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13 - 14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15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16 – 21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16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17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18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19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20</a:t>
              </a:r>
            </a:p>
            <a:p>
              <a:r>
                <a:rPr lang="th-TH" sz="18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21</a:t>
              </a:r>
              <a:endPara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568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598" y="491635"/>
            <a:ext cx="1361112" cy="5044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776" y="274320"/>
            <a:ext cx="6170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การใช้งาน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GIS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ผ่าน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Google Maps API</a:t>
            </a: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8.5 การเพิ่มข้อมูลผ่านระบบ </a:t>
            </a:r>
            <a:r>
              <a:rPr lang="en-US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GIS</a:t>
            </a:r>
            <a:endParaRPr lang="th-TH" sz="2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7193" y="3013696"/>
            <a:ext cx="8532905" cy="1107996"/>
            <a:chOff x="477193" y="3013696"/>
            <a:chExt cx="8532905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477193" y="3013696"/>
              <a:ext cx="85329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ผู้ใช้งานระดับ </a:t>
              </a:r>
              <a:r>
                <a:rPr lang="en-US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GIS Admin </a:t>
              </a:r>
              <a:r>
                <a:rPr lang="th-TH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จะได้รับอนุญาตให้แก้ไขข้อมูลระบบแผนที่ จะสามารถเพิ่มข้อมูลเพิ่มเติม ดังนี้</a:t>
              </a:r>
            </a:p>
            <a:p>
              <a:pPr marL="457200" indent="-457200">
                <a:buAutoNum type="arabicPeriod"/>
              </a:pPr>
              <a:r>
                <a:rPr lang="th-TH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เพิ่มข้อมูลภาพซ้อนทับมุมมองสูง (</a:t>
              </a:r>
              <a:r>
                <a:rPr lang="en-US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Drone)</a:t>
              </a:r>
            </a:p>
            <a:p>
              <a:pPr marL="457200" indent="-457200">
                <a:buAutoNum type="arabicPeriod"/>
              </a:pPr>
              <a:r>
                <a:rPr lang="th-TH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เพิ่มข้อมูล ขอบเขตการปกครอง (หมู่บ้าน) หรือพื้นที่งานก่อสร้าง หรือระบบทรัพย์สิน/แปลงที่ดิน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537" y="3365833"/>
              <a:ext cx="304800" cy="3238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774" y="3758260"/>
              <a:ext cx="285750" cy="27622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7193" y="1141385"/>
            <a:ext cx="9220260" cy="1785104"/>
            <a:chOff x="477193" y="1123738"/>
            <a:chExt cx="8532905" cy="1785104"/>
          </a:xfrm>
        </p:grpSpPr>
        <p:sp>
          <p:nvSpPr>
            <p:cNvPr id="6" name="TextBox 5"/>
            <p:cNvSpPr txBox="1"/>
            <p:nvPr/>
          </p:nvSpPr>
          <p:spPr>
            <a:xfrm>
              <a:off x="477193" y="1123738"/>
              <a:ext cx="853290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ผู้ใช้งานที่ได้อนุญาตให้ทำการแก้ไขข้อมูลต่างๆ สามารถเพิ่มข้อมูลลงระบบฐานข้อมูลได้ผ่านหน้าแผนที่ โดยคลิกที่ไอคอนต่างๆ ด้านขวาของแผนที่ ดังนี้</a:t>
              </a:r>
            </a:p>
            <a:p>
              <a:pPr marL="457200" indent="-457200">
                <a:buAutoNum type="arabicPeriod"/>
              </a:pPr>
              <a:r>
                <a:rPr lang="th-TH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 เพิ่มข้อมูล </a:t>
              </a:r>
              <a:r>
                <a:rPr lang="en-US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Stakeholder </a:t>
              </a:r>
              <a:r>
                <a:rPr lang="th-TH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หลังจากมาร์กเกอร์                 ปรากฎบนแผนที่แล้ว จึงสามารถเลื่อนมาร์กเกอร์ และคลิกเพื่อระบุรายละเอียดข้อมูล และบันทึกข้อมูล ตามข้อ 7.3 ต่อไป</a:t>
              </a:r>
              <a:endPara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457200" indent="-457200">
                <a:buAutoNum type="arabicPeriod"/>
              </a:pPr>
              <a:r>
                <a:rPr lang="th-TH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เพิ่มข้อมูล </a:t>
              </a:r>
              <a:r>
                <a:rPr lang="en-US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Organization </a:t>
              </a:r>
              <a:r>
                <a:rPr lang="th-TH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โดยใช้วิธีการเดียวกับการเพิ่มข้อมูล </a:t>
              </a:r>
              <a:r>
                <a:rPr lang="en-US" sz="2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Stakeholder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504" y="1870855"/>
              <a:ext cx="314325" cy="3524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7994" y="2539841"/>
              <a:ext cx="333375" cy="3333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15044" t="9432" r="24925" b="44214"/>
            <a:stretch/>
          </p:blipFill>
          <p:spPr>
            <a:xfrm>
              <a:off x="3991356" y="1835359"/>
              <a:ext cx="434232" cy="36186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77193" y="4286327"/>
            <a:ext cx="8532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หลังจากทำการบันทึกข้อมูลแล้ว ข้อมูลจะแสดงผลทั้งในระบบตารางและบนชั้นข้อมูลแผนที่</a:t>
            </a:r>
          </a:p>
        </p:txBody>
      </p:sp>
    </p:spTree>
    <p:extLst>
      <p:ext uri="{BB962C8B-B14F-4D97-AF65-F5344CB8AC3E}">
        <p14:creationId xmlns:p14="http://schemas.microsoft.com/office/powerpoint/2010/main" val="1268117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776" y="274320"/>
            <a:ext cx="6170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การใช้งาน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GIS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ผ่าน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Google Maps API</a:t>
            </a: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8.6 การแก้ไขข้อมูลผ่านระบบ </a:t>
            </a:r>
            <a:r>
              <a:rPr lang="en-US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GIS</a:t>
            </a:r>
            <a:endParaRPr lang="th-TH" sz="2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193" y="1141385"/>
            <a:ext cx="77885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ผู้ใช้งานที่ได้อนุญาตให้ทำการแก้ไขข้อมูลต่างๆ สามารถแก้ไขข้อมูลในระบบฐานข้อมูลได้ผ่านหน้าแผนที่ ดังนี้</a:t>
            </a:r>
          </a:p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1.คลิกที่ไอคอน ของชั้นข้อมูลบนแผนที่ จากนั้นระบบจะเปิดกล่องคำอธิบายข้อมูล</a:t>
            </a:r>
          </a:p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2.คลิกที่            เพื่อเริ่มแก้ไขข้อมูล</a:t>
            </a:r>
          </a:p>
          <a:p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ทำตามขั้นตอนข้อ 7.4</a:t>
            </a:r>
            <a:endParaRPr lang="en-US" sz="2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3053" b="6811"/>
          <a:stretch/>
        </p:blipFill>
        <p:spPr>
          <a:xfrm>
            <a:off x="8361195" y="274320"/>
            <a:ext cx="3718511" cy="4828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867" y="2184776"/>
            <a:ext cx="361950" cy="371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7193" y="3021063"/>
            <a:ext cx="7788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ผู้ใช้งานที่ได้อนุญาตให้ทำการแก้ไขข้อมูลต่างๆ สามารถแก้ไขพิกัดบนแผนที่ของข้อมูล ดังนี้</a:t>
            </a:r>
          </a:p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1.คลิกที่ไอคอน ของชั้นข้อมูลบนแผนที่ จากนั้นระบบจะเปิดกล่องคำอธิบายข้อมูล</a:t>
            </a:r>
          </a:p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2.คลิกที่ด้านล่างของกล่องคำอธิบาย          เพื่อย้ายจุดพิกัด</a:t>
            </a:r>
          </a:p>
          <a:p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ย้ายมาร์กเกอร์            และคลิกที่มาร์กเกอร์ ระบบจะยืนยันการบันทึกพิกัดใหม่ แล้วจึงบันทึก</a:t>
            </a:r>
            <a:endParaRPr lang="en-US" sz="2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788" y="3744338"/>
            <a:ext cx="323850" cy="295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15044" t="9432" r="24925" b="44214"/>
          <a:stretch/>
        </p:blipFill>
        <p:spPr>
          <a:xfrm>
            <a:off x="1783897" y="4105752"/>
            <a:ext cx="469211" cy="36186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 flipH="1">
            <a:off x="9950115" y="4259179"/>
            <a:ext cx="902369" cy="303008"/>
          </a:xfrm>
          <a:prstGeom prst="roundRect">
            <a:avLst/>
          </a:prstGeom>
          <a:noFill/>
          <a:ln w="539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441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040" y="1741033"/>
            <a:ext cx="3914775" cy="4029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776" y="274320"/>
            <a:ext cx="117304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การเข้าสู่ระบบ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ผู้ใช้งานระบบต้องเข้าสู่ระบบผ่านเว็บไซต์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https://cvpth.com/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  <a:hlinkClick r:id="rId4"/>
              </a:rPr>
              <a:t>https://cvpth-2019.web.app/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เมื่อเข้าสู่หน้าโดเมนแล้วให้ทำการ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Login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ด้วยชื่อ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Email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และรหัสผ่าน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47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776" y="274320"/>
            <a:ext cx="1173044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การเริ่มต้นใช้งานระบบและการเลือกใช้งานข้อมูลโครงการ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Login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เข้าสู้ระบบแล้ว ระบบจะนำผู้ใช้งานเข้าสู่หน้าโปรไฟล์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.กรณีที่ผู้ใช้งานได้รับอนุญาตให้เข้าถึงโครงการมากกว่า 1 โครงการ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ผู้ใช้งานเลือกโครงการเพื่อเข้าใช้งานข้อมูล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.กรณีที่มีเขตการปกครองจังหวัดในพื้นที่โครงการมากกว่า 1 จังหวัด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ผู้ใช้งานเลือกจังหวัดเพื่อเข้าใช้งานข้อมูล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.กรณีที่ผู้ใช้งานระบบได้รับอนุญาตให้เข้าถึงข้อมูลโครงการ 1 โครงการ จะไม่สามารถเลือกโครงการได้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กรณีที่มีเขตการปกครองจังหวัดในพื้นที่โครงการ 1 จังหวัด ผู้ใช้งานไม่ต้องเลือกจังหวัด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5.ผู้ใช้งานระบบยังสามารถสลับจังหวัดในการเลือกใช้ข้อมูล ได้จากกล่องเลือกจังหวัด ด้านบนสุดของหน้าโปรแกรม</a:t>
            </a:r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0776" y="3013531"/>
            <a:ext cx="4579713" cy="3507585"/>
            <a:chOff x="3314419" y="2644200"/>
            <a:chExt cx="4904566" cy="36292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10719"/>
            <a:stretch/>
          </p:blipFill>
          <p:spPr>
            <a:xfrm>
              <a:off x="3693244" y="2644200"/>
              <a:ext cx="4525741" cy="3629229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3816649" y="3487782"/>
              <a:ext cx="4295385" cy="349271"/>
            </a:xfrm>
            <a:prstGeom prst="roundRect">
              <a:avLst/>
            </a:prstGeom>
            <a:noFill/>
            <a:ln w="539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808421" y="4152762"/>
              <a:ext cx="4295385" cy="349271"/>
            </a:xfrm>
            <a:prstGeom prst="roundRect">
              <a:avLst/>
            </a:prstGeom>
            <a:noFill/>
            <a:ln w="539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14421" y="3487782"/>
              <a:ext cx="378823" cy="3396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1</a:t>
              </a:r>
              <a:endParaRPr lang="th-TH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14419" y="4152762"/>
              <a:ext cx="378823" cy="3396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2</a:t>
              </a:r>
              <a:endParaRPr lang="th-TH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221" y="3013531"/>
            <a:ext cx="5962650" cy="1609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4221" y="5203008"/>
            <a:ext cx="679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*หมายเหตุ 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การเลือกจังหวัดในการเข้าถึงข้อมูล เพื่อลดปริมาณการสัญจรของข้อมูลผ่านระบบฐานข้อมูล และเพิ่มความรวดเร็วในการเข้าถึงข้อมูล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176556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551918" y="4369303"/>
            <a:ext cx="1502229" cy="43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Stakeholders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315271" y="1849301"/>
            <a:ext cx="1502229" cy="43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Activities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551963" y="5413395"/>
            <a:ext cx="1502229" cy="43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Engagements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556310" y="3868473"/>
            <a:ext cx="1502229" cy="43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Organizations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39678" y="5893927"/>
            <a:ext cx="1675868" cy="43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Issues/Complaints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551964" y="6375211"/>
            <a:ext cx="1502229" cy="43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CSR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559036" y="723107"/>
            <a:ext cx="1502229" cy="43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Project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315271" y="2353879"/>
            <a:ext cx="1502229" cy="432000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Documents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776" y="274320"/>
            <a:ext cx="5970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โครงสร้างโปรแกรมและความสัมพันธ์ของระบบฐานข้อมูล</a:t>
            </a:r>
          </a:p>
        </p:txBody>
      </p:sp>
      <p:cxnSp>
        <p:nvCxnSpPr>
          <p:cNvPr id="12" name="Elbow Connector 11"/>
          <p:cNvCxnSpPr>
            <a:stCxn id="8" idx="2"/>
            <a:endCxn id="16" idx="3"/>
          </p:cNvCxnSpPr>
          <p:nvPr/>
        </p:nvCxnSpPr>
        <p:spPr>
          <a:xfrm rot="5400000">
            <a:off x="2454358" y="607920"/>
            <a:ext cx="308606" cy="14029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Process 14"/>
          <p:cNvSpPr/>
          <p:nvPr/>
        </p:nvSpPr>
        <p:spPr>
          <a:xfrm>
            <a:off x="4698901" y="1247712"/>
            <a:ext cx="1502229" cy="432000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GIS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404941" y="1247713"/>
            <a:ext cx="1502229" cy="432000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MIS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9" name="Elbow Connector 18"/>
          <p:cNvCxnSpPr>
            <a:stCxn id="8" idx="2"/>
            <a:endCxn id="15" idx="1"/>
          </p:cNvCxnSpPr>
          <p:nvPr/>
        </p:nvCxnSpPr>
        <p:spPr>
          <a:xfrm rot="16200000" flipH="1">
            <a:off x="3850224" y="615034"/>
            <a:ext cx="308605" cy="13887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Process 22"/>
          <p:cNvSpPr/>
          <p:nvPr/>
        </p:nvSpPr>
        <p:spPr>
          <a:xfrm>
            <a:off x="3798580" y="1846718"/>
            <a:ext cx="1502229" cy="43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Constructions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5" name="Elbow Connector 24"/>
          <p:cNvCxnSpPr>
            <a:stCxn id="16" idx="2"/>
            <a:endCxn id="5" idx="1"/>
          </p:cNvCxnSpPr>
          <p:nvPr/>
        </p:nvCxnSpPr>
        <p:spPr>
          <a:xfrm rot="16200000" flipH="1">
            <a:off x="653803" y="2181966"/>
            <a:ext cx="2404760" cy="14002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6" idx="2"/>
            <a:endCxn id="3" idx="1"/>
          </p:cNvCxnSpPr>
          <p:nvPr/>
        </p:nvCxnSpPr>
        <p:spPr>
          <a:xfrm rot="16200000" flipH="1">
            <a:off x="1042869" y="1792899"/>
            <a:ext cx="385588" cy="1592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6" idx="2"/>
            <a:endCxn id="9" idx="1"/>
          </p:cNvCxnSpPr>
          <p:nvPr/>
        </p:nvCxnSpPr>
        <p:spPr>
          <a:xfrm rot="16200000" flipH="1">
            <a:off x="790580" y="2045188"/>
            <a:ext cx="890166" cy="1592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6" idx="2"/>
            <a:endCxn id="2" idx="1"/>
          </p:cNvCxnSpPr>
          <p:nvPr/>
        </p:nvCxnSpPr>
        <p:spPr>
          <a:xfrm rot="16200000" flipH="1">
            <a:off x="401192" y="2434577"/>
            <a:ext cx="2905590" cy="13958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5" idx="2"/>
            <a:endCxn id="23" idx="3"/>
          </p:cNvCxnSpPr>
          <p:nvPr/>
        </p:nvCxnSpPr>
        <p:spPr>
          <a:xfrm rot="5400000">
            <a:off x="5183910" y="1796612"/>
            <a:ext cx="383006" cy="1492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2" idx="2"/>
            <a:endCxn id="6" idx="1"/>
          </p:cNvCxnSpPr>
          <p:nvPr/>
        </p:nvCxnSpPr>
        <p:spPr>
          <a:xfrm rot="16200000" flipH="1">
            <a:off x="2767043" y="5337292"/>
            <a:ext cx="1308624" cy="2366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2" idx="2"/>
            <a:endCxn id="4" idx="1"/>
          </p:cNvCxnSpPr>
          <p:nvPr/>
        </p:nvCxnSpPr>
        <p:spPr>
          <a:xfrm rot="16200000" flipH="1">
            <a:off x="3013452" y="5090884"/>
            <a:ext cx="828092" cy="2489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2" idx="2"/>
            <a:endCxn id="7" idx="1"/>
          </p:cNvCxnSpPr>
          <p:nvPr/>
        </p:nvCxnSpPr>
        <p:spPr>
          <a:xfrm rot="16200000" flipH="1">
            <a:off x="2532544" y="5571791"/>
            <a:ext cx="1789908" cy="2489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Process 98"/>
          <p:cNvSpPr/>
          <p:nvPr/>
        </p:nvSpPr>
        <p:spPr>
          <a:xfrm>
            <a:off x="3798581" y="2353374"/>
            <a:ext cx="1502229" cy="43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Administrative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00" name="Elbow Connector 99"/>
          <p:cNvCxnSpPr>
            <a:stCxn id="15" idx="2"/>
            <a:endCxn id="99" idx="3"/>
          </p:cNvCxnSpPr>
          <p:nvPr/>
        </p:nvCxnSpPr>
        <p:spPr>
          <a:xfrm rot="5400000">
            <a:off x="4930582" y="2049940"/>
            <a:ext cx="889662" cy="1492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15" idx="2"/>
            <a:endCxn id="2" idx="3"/>
          </p:cNvCxnSpPr>
          <p:nvPr/>
        </p:nvCxnSpPr>
        <p:spPr>
          <a:xfrm rot="5400000">
            <a:off x="3299287" y="2434573"/>
            <a:ext cx="2905591" cy="13958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5" idx="2"/>
            <a:endCxn id="6" idx="3"/>
          </p:cNvCxnSpPr>
          <p:nvPr/>
        </p:nvCxnSpPr>
        <p:spPr>
          <a:xfrm rot="5400000">
            <a:off x="3117674" y="3777584"/>
            <a:ext cx="4430215" cy="2344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15" idx="2"/>
            <a:endCxn id="4" idx="3"/>
          </p:cNvCxnSpPr>
          <p:nvPr/>
        </p:nvCxnSpPr>
        <p:spPr>
          <a:xfrm rot="5400000">
            <a:off x="3277263" y="3456641"/>
            <a:ext cx="3949683" cy="3958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15" idx="2"/>
            <a:endCxn id="7" idx="3"/>
          </p:cNvCxnSpPr>
          <p:nvPr/>
        </p:nvCxnSpPr>
        <p:spPr>
          <a:xfrm rot="5400000">
            <a:off x="2796356" y="3937550"/>
            <a:ext cx="4911499" cy="3958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stCxn id="15" idx="2"/>
            <a:endCxn id="2" idx="3"/>
          </p:cNvCxnSpPr>
          <p:nvPr/>
        </p:nvCxnSpPr>
        <p:spPr>
          <a:xfrm rot="5400000">
            <a:off x="3299287" y="2434573"/>
            <a:ext cx="2905591" cy="13958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15" idx="2"/>
            <a:endCxn id="5" idx="3"/>
          </p:cNvCxnSpPr>
          <p:nvPr/>
        </p:nvCxnSpPr>
        <p:spPr>
          <a:xfrm rot="5400000">
            <a:off x="3551898" y="2186354"/>
            <a:ext cx="2404761" cy="13914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lowchart: Process 137"/>
          <p:cNvSpPr/>
          <p:nvPr/>
        </p:nvSpPr>
        <p:spPr>
          <a:xfrm>
            <a:off x="1319860" y="2859647"/>
            <a:ext cx="1502229" cy="43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PP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58" name="Elbow Connector 157"/>
          <p:cNvCxnSpPr>
            <a:stCxn id="16" idx="2"/>
            <a:endCxn id="138" idx="1"/>
          </p:cNvCxnSpPr>
          <p:nvPr/>
        </p:nvCxnSpPr>
        <p:spPr>
          <a:xfrm rot="16200000" flipH="1">
            <a:off x="539991" y="2295778"/>
            <a:ext cx="1395934" cy="163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38" idx="2"/>
            <a:endCxn id="5" idx="1"/>
          </p:cNvCxnSpPr>
          <p:nvPr/>
        </p:nvCxnSpPr>
        <p:spPr>
          <a:xfrm rot="16200000" flipH="1">
            <a:off x="1917229" y="3445392"/>
            <a:ext cx="792826" cy="4853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2" name="Table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30110"/>
              </p:ext>
            </p:extLst>
          </p:nvPr>
        </p:nvGraphicFramePr>
        <p:xfrm>
          <a:off x="6273412" y="274320"/>
          <a:ext cx="5803937" cy="6431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0360">
                  <a:extLst>
                    <a:ext uri="{9D8B030D-6E8A-4147-A177-3AD203B41FA5}">
                      <a16:colId xmlns:a16="http://schemas.microsoft.com/office/drawing/2014/main" val="2618263787"/>
                    </a:ext>
                  </a:extLst>
                </a:gridCol>
                <a:gridCol w="4483577">
                  <a:extLst>
                    <a:ext uri="{9D8B030D-6E8A-4147-A177-3AD203B41FA5}">
                      <a16:colId xmlns:a16="http://schemas.microsoft.com/office/drawing/2014/main" val="1742829349"/>
                    </a:ext>
                  </a:extLst>
                </a:gridCol>
              </a:tblGrid>
              <a:tr h="148127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ชื่อระบบ</a:t>
                      </a:r>
                      <a:endParaRPr lang="th-TH" sz="2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คำอธิบาย</a:t>
                      </a:r>
                      <a:endParaRPr lang="th-TH" sz="2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198578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Project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ระบบภาพรวมของโครงการ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488089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MIS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ระบบข้อมูลที่เข้าถึงได้ในรูปแบบตาราง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989504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GIS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ระบบข้อมูลที่เข้าถึงได้ในรูปแบบชั้นข้อมูลในแผนที่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58497"/>
                  </a:ext>
                </a:extLst>
              </a:tr>
              <a:tr h="58588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Activities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ระบบข้อมูลกิจกรรมในโครงการ</a:t>
                      </a:r>
                      <a:r>
                        <a:rPr lang="th-TH" sz="18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ที่อาจจะไม่เกี่ยวข้องกับตัวบุคคลหรือองค์กรในพื้นที่โครงการ</a:t>
                      </a:r>
                      <a:endParaRPr lang="th-TH" sz="180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010487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Documents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ระบบจัดเก็บเอกสารต่างๆ</a:t>
                      </a:r>
                      <a:r>
                        <a:rPr lang="th-TH" sz="18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ภายในโครงการ</a:t>
                      </a:r>
                      <a:endParaRPr lang="th-TH" sz="180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33665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PP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ระบบการจัดการมีส่วนร่วมของประชาชนในโครงการ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164436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Organizations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ระบบรายชื่อองค์กรต่างๆ</a:t>
                      </a:r>
                      <a:r>
                        <a:rPr lang="th-TH" sz="18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ในพื้นที่โครงการ</a:t>
                      </a:r>
                      <a:endParaRPr lang="th-TH" sz="180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44717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Stakeholders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ระบบรายชื่อผู้มีส่วนได้ส่วนเสียในพื้นที่โครงการ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603369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Properties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ระบบทรัพย์สิน เช่นที่ดิน</a:t>
                      </a:r>
                      <a:r>
                        <a:rPr lang="th-TH" sz="18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สิ่งปลูกสร้าง </a:t>
                      </a:r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ของผู้มีส่วนได้ส่วนเสียในโครงการ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57243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Engagements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ระบบการติดต่อปฏิสัมพันธ์กับ </a:t>
                      </a:r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Stakeholder</a:t>
                      </a:r>
                      <a:r>
                        <a:rPr lang="en-US" sz="18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ในโครงการ</a:t>
                      </a:r>
                      <a:endParaRPr lang="th-TH" sz="180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90067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Issues/Complaints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ระบบข้อมูลข้อห่วงกังวล</a:t>
                      </a:r>
                      <a:r>
                        <a:rPr lang="th-TH" sz="18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ข้อเรียกร้อง ข้อร้องเรียน ของ </a:t>
                      </a:r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Stakeholder</a:t>
                      </a:r>
                      <a:endParaRPr lang="th-TH" sz="180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74126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CSR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ระบบข้อมูลกิจกรรมการคืนประโยชน์ต่อชุมชนในโครงการ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665236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Constructions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ระบบติดตามความก้าวหน้ากิจกรรมก่อสร้างในโครงการ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769331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Administrative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ระบบขอบเขตการปกครองในพื้นที่โครงการ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89114"/>
                  </a:ext>
                </a:extLst>
              </a:tr>
              <a:tr h="3347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Routes</a:t>
                      </a:r>
                      <a:endParaRPr lang="th-TH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แนวทางเลือกของโครงการ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515450"/>
                  </a:ext>
                </a:extLst>
              </a:tr>
            </a:tbl>
          </a:graphicData>
        </a:graphic>
      </p:graphicFrame>
      <p:cxnSp>
        <p:nvCxnSpPr>
          <p:cNvPr id="330" name="Elbow Connector 329"/>
          <p:cNvCxnSpPr>
            <a:stCxn id="16" idx="2"/>
            <a:endCxn id="4" idx="1"/>
          </p:cNvCxnSpPr>
          <p:nvPr/>
        </p:nvCxnSpPr>
        <p:spPr>
          <a:xfrm rot="16200000" flipH="1">
            <a:off x="379168" y="2456600"/>
            <a:ext cx="3949682" cy="239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Elbow Connector 336"/>
          <p:cNvCxnSpPr>
            <a:stCxn id="16" idx="2"/>
            <a:endCxn id="6" idx="1"/>
          </p:cNvCxnSpPr>
          <p:nvPr/>
        </p:nvCxnSpPr>
        <p:spPr>
          <a:xfrm rot="16200000" flipH="1">
            <a:off x="132760" y="2703009"/>
            <a:ext cx="4430214" cy="23836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Elbow Connector 339"/>
          <p:cNvCxnSpPr>
            <a:stCxn id="16" idx="2"/>
            <a:endCxn id="7" idx="1"/>
          </p:cNvCxnSpPr>
          <p:nvPr/>
        </p:nvCxnSpPr>
        <p:spPr>
          <a:xfrm rot="16200000" flipH="1">
            <a:off x="-101739" y="2937508"/>
            <a:ext cx="4911498" cy="23959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Elbow Connector 347"/>
          <p:cNvCxnSpPr>
            <a:stCxn id="99" idx="2"/>
            <a:endCxn id="5" idx="3"/>
          </p:cNvCxnSpPr>
          <p:nvPr/>
        </p:nvCxnSpPr>
        <p:spPr>
          <a:xfrm rot="5400000">
            <a:off x="3654569" y="3189345"/>
            <a:ext cx="1299099" cy="49115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Elbow Connector 350"/>
          <p:cNvCxnSpPr>
            <a:stCxn id="5" idx="2"/>
            <a:endCxn id="2" idx="0"/>
          </p:cNvCxnSpPr>
          <p:nvPr/>
        </p:nvCxnSpPr>
        <p:spPr>
          <a:xfrm rot="5400000">
            <a:off x="3270814" y="4332692"/>
            <a:ext cx="68830" cy="43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Flowchart: Process 392"/>
          <p:cNvSpPr/>
          <p:nvPr/>
        </p:nvSpPr>
        <p:spPr>
          <a:xfrm>
            <a:off x="2559036" y="3361312"/>
            <a:ext cx="1502229" cy="43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Routes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394" name="Elbow Connector 393"/>
          <p:cNvCxnSpPr>
            <a:stCxn id="15" idx="2"/>
            <a:endCxn id="393" idx="3"/>
          </p:cNvCxnSpPr>
          <p:nvPr/>
        </p:nvCxnSpPr>
        <p:spPr>
          <a:xfrm rot="5400000">
            <a:off x="3806841" y="1934137"/>
            <a:ext cx="1897600" cy="13887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Elbow Connector 421"/>
          <p:cNvCxnSpPr>
            <a:stCxn id="16" idx="2"/>
            <a:endCxn id="393" idx="1"/>
          </p:cNvCxnSpPr>
          <p:nvPr/>
        </p:nvCxnSpPr>
        <p:spPr>
          <a:xfrm rot="16200000" flipH="1">
            <a:off x="908747" y="1927022"/>
            <a:ext cx="1897599" cy="14029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Flowchart: Process 440"/>
          <p:cNvSpPr/>
          <p:nvPr/>
        </p:nvSpPr>
        <p:spPr>
          <a:xfrm>
            <a:off x="3549202" y="4912062"/>
            <a:ext cx="1502229" cy="43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Properties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42" name="Elbow Connector 441"/>
          <p:cNvCxnSpPr>
            <a:stCxn id="15" idx="2"/>
            <a:endCxn id="441" idx="3"/>
          </p:cNvCxnSpPr>
          <p:nvPr/>
        </p:nvCxnSpPr>
        <p:spPr>
          <a:xfrm rot="5400000">
            <a:off x="3526549" y="3204595"/>
            <a:ext cx="3448350" cy="3985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Elbow Connector 444"/>
          <p:cNvCxnSpPr>
            <a:stCxn id="2" idx="2"/>
            <a:endCxn id="441" idx="1"/>
          </p:cNvCxnSpPr>
          <p:nvPr/>
        </p:nvCxnSpPr>
        <p:spPr>
          <a:xfrm rot="16200000" flipH="1">
            <a:off x="3262738" y="4841597"/>
            <a:ext cx="326759" cy="2461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Elbow Connector 447"/>
          <p:cNvCxnSpPr>
            <a:stCxn id="16" idx="2"/>
            <a:endCxn id="441" idx="1"/>
          </p:cNvCxnSpPr>
          <p:nvPr/>
        </p:nvCxnSpPr>
        <p:spPr>
          <a:xfrm rot="16200000" flipH="1">
            <a:off x="628455" y="2207314"/>
            <a:ext cx="3448349" cy="239314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Elbow Connector 450"/>
          <p:cNvCxnSpPr>
            <a:stCxn id="138" idx="2"/>
            <a:endCxn id="2" idx="1"/>
          </p:cNvCxnSpPr>
          <p:nvPr/>
        </p:nvCxnSpPr>
        <p:spPr>
          <a:xfrm rot="16200000" flipH="1">
            <a:off x="1664618" y="3698003"/>
            <a:ext cx="1293656" cy="4809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72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153" y="209006"/>
            <a:ext cx="1173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การเลือกใช้งานเมนูต่างๆ ของระบบ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5086" y="1154618"/>
            <a:ext cx="890451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เมื่อผู้ใช้งาน </a:t>
            </a:r>
            <a:r>
              <a:rPr lang="en-US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Login </a:t>
            </a:r>
            <a:r>
              <a:rPr lang="th-TH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เข้าสู้ระบบ ระบบจะจดจำการเลือกใช้โครงการของผู้ใช้งาน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โปรแกรมจะแสดงเมนูที่ผู้ใช้งานระบบได้รับอนุญาตให้เข้าถึงข้อมูลทางด้านซ้ายของหน้าโปรแกรม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</a:t>
            </a:r>
            <a:r>
              <a:rPr lang="th-TH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ผู้ใช้งานสามารถเลื่อนเมาส์ไปทางซ้ายมือหน้าโปรแกรม และ</a:t>
            </a:r>
            <a:r>
              <a:rPr lang="th-TH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ผู้ใช้งานวางตัวชี้เมาส์ลงบนเมนู ระบบจะแสดงคำอธิบายเบื้องต้นของเมนู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ผู้ใช้งานคลิกที่เมนูที่ปรากฎ เพื่อเลือกระบบที่ต้องการใช้งาน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เมนูที่ปรากฎ (ยกเว้นเมนู </a:t>
            </a:r>
            <a:r>
              <a:rPr lang="en-US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Map </a:t>
            </a:r>
            <a:r>
              <a:rPr lang="th-TH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และเมนูโปรไฟล์ของผู้ใช้งาน</a:t>
            </a:r>
            <a:r>
              <a:rPr lang="en-US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จะนำเข้าสู่ระบบตารางฐานข้อมูลตามหัวข้อ 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เมนู </a:t>
            </a:r>
            <a:r>
              <a:rPr lang="en-US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Map </a:t>
            </a:r>
            <a:r>
              <a:rPr lang="th-TH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จะนำเข้าสู่หน้าแผนที่ และแสดงผลชั้นข้อมูลแผนที่จากข้อมูลในตาราง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3" y="732226"/>
            <a:ext cx="2590458" cy="56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9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776" y="274320"/>
            <a:ext cx="117304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5. การเริ่มใช้งานข้อมูลในรูปแบบตาราง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ผู้ใช้งานระบบได้เลือกเมนูแล้ว ระบบจะทำการเปิดตารางข้อมูล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0" y="1182190"/>
            <a:ext cx="11669486" cy="50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8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66" y="1419383"/>
            <a:ext cx="8162925" cy="49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776" y="274320"/>
            <a:ext cx="11730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 เครื่องมือตารางข้อมูล</a:t>
            </a: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6.1 เครื่องมือจัดการการแสดงผล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86066" y="1466690"/>
            <a:ext cx="2927805" cy="476250"/>
          </a:xfrm>
          <a:prstGeom prst="roundRect">
            <a:avLst/>
          </a:prstGeom>
          <a:noFill/>
          <a:ln w="539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ounded Rectangle 35"/>
          <p:cNvSpPr/>
          <p:nvPr/>
        </p:nvSpPr>
        <p:spPr>
          <a:xfrm>
            <a:off x="6296297" y="1425984"/>
            <a:ext cx="2652694" cy="476250"/>
          </a:xfrm>
          <a:prstGeom prst="roundRect">
            <a:avLst/>
          </a:prstGeom>
          <a:noFill/>
          <a:ln w="539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TextBox 36"/>
          <p:cNvSpPr txBox="1"/>
          <p:nvPr/>
        </p:nvSpPr>
        <p:spPr>
          <a:xfrm>
            <a:off x="230776" y="1028844"/>
            <a:ext cx="1064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เมื่อระบบเปิดตารางข้อมูล และแสดงแถบเครื่องมือต่างๆ ด้านบนสุดของตาราง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86066" y="1990247"/>
            <a:ext cx="10110650" cy="4653338"/>
            <a:chOff x="1789612" y="1995656"/>
            <a:chExt cx="8522622" cy="37626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1221" y="5379711"/>
              <a:ext cx="381000" cy="323850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1789612" y="1995656"/>
              <a:ext cx="8522622" cy="3762662"/>
              <a:chOff x="1789612" y="1995656"/>
              <a:chExt cx="8522622" cy="3762662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789612" y="1995656"/>
                <a:ext cx="8522622" cy="3762662"/>
                <a:chOff x="679797" y="1741257"/>
                <a:chExt cx="9296286" cy="3968138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7836" y="4469698"/>
                  <a:ext cx="333375" cy="295275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2527" y="4942791"/>
                  <a:ext cx="381000" cy="323850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41803" y="2480574"/>
                  <a:ext cx="2200275" cy="466725"/>
                </a:xfrm>
                <a:prstGeom prst="rect">
                  <a:avLst/>
                </a:prstGeom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1097875" y="1741257"/>
                  <a:ext cx="2599509" cy="3918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800" dirty="0" smtClean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กำหนดคอลัมน์ที่จะแสดงผล</a:t>
                  </a:r>
                  <a:endParaRPr lang="th-TH" sz="18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092910" y="2180011"/>
                  <a:ext cx="2599509" cy="3918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800" dirty="0" smtClean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กำหนดจำนวนแถว</a:t>
                  </a:r>
                  <a:endParaRPr lang="th-TH" sz="18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096448" y="2621788"/>
                  <a:ext cx="3344094" cy="3918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800" dirty="0" smtClean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คัดลอกข้อมูล เพื่อนำไปวางในโปรแกรมอื่น</a:t>
                  </a:r>
                  <a:endParaRPr lang="th-TH" sz="18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096448" y="3057759"/>
                  <a:ext cx="2599509" cy="3918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800" dirty="0" smtClean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ส่งออกข้อมูลเป็นไฟล์ </a:t>
                  </a:r>
                  <a:r>
                    <a:rPr lang="en-US" sz="1800" dirty="0" smtClean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MS Excel</a:t>
                  </a:r>
                  <a:endParaRPr lang="th-TH" sz="18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096447" y="3496456"/>
                  <a:ext cx="2599509" cy="3918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800" dirty="0" smtClean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ส่งออกข้อมูลเป็นไฟล์ </a:t>
                  </a:r>
                  <a:r>
                    <a:rPr lang="en-US" sz="1800" dirty="0" smtClean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MS Word</a:t>
                  </a:r>
                  <a:endParaRPr lang="th-TH" sz="18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8372" y="1788032"/>
                  <a:ext cx="361950" cy="276225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8847" y="2222827"/>
                  <a:ext cx="381000" cy="276225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7422" y="2716351"/>
                  <a:ext cx="342900" cy="304800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797" y="3138718"/>
                  <a:ext cx="400050" cy="285750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4084" y="3560265"/>
                  <a:ext cx="390525" cy="28575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3608" y="3988203"/>
                  <a:ext cx="371475" cy="285750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093308" y="3975272"/>
                  <a:ext cx="2599509" cy="3918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800" dirty="0" smtClean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พิมพ์ตารางข้อมูล</a:t>
                  </a:r>
                  <a:endParaRPr lang="th-TH" sz="18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092908" y="4865928"/>
                  <a:ext cx="2599509" cy="3918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800" dirty="0" smtClean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กรองข้อมูลตามเขตการปกครอง</a:t>
                  </a:r>
                  <a:endParaRPr lang="th-TH" sz="18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092909" y="4426853"/>
                  <a:ext cx="2599509" cy="3918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800" dirty="0" smtClean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กรองข้อมูลตามช่วงวันที่</a:t>
                  </a:r>
                  <a:endParaRPr lang="th-TH" sz="18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7376574" y="2517993"/>
                  <a:ext cx="2599509" cy="3918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800" dirty="0" smtClean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กรองข้อมูลตามคำค้นหา</a:t>
                  </a:r>
                  <a:endParaRPr lang="th-TH" sz="18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092907" y="5317509"/>
                  <a:ext cx="2599509" cy="3918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800" dirty="0" smtClean="0"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รีเซ็ตตารางเป็นค่าตั้งต้น</a:t>
                  </a:r>
                  <a:endParaRPr lang="th-TH" sz="1800" dirty="0">
                    <a:latin typeface="Angsana New" panose="02020603050405020304" pitchFamily="18" charset="-34"/>
                    <a:cs typeface="Angsana New" panose="02020603050405020304" pitchFamily="18" charset="-34"/>
                  </a:endParaRPr>
                </a:p>
              </p:txBody>
            </p:sp>
          </p:grpSp>
          <p:sp>
            <p:nvSpPr>
              <p:cNvPr id="40" name="Rectangle 39"/>
              <p:cNvSpPr/>
              <p:nvPr/>
            </p:nvSpPr>
            <p:spPr>
              <a:xfrm>
                <a:off x="7929064" y="2256971"/>
                <a:ext cx="2383170" cy="3715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สรุปสถิติข้อมูล</a:t>
                </a:r>
                <a:endParaRPr lang="th-TH" sz="1800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71183" y="2287976"/>
                <a:ext cx="342900" cy="2952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749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776" y="274320"/>
            <a:ext cx="11730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 เครื่องมือตารางข้อมูล</a:t>
            </a:r>
          </a:p>
          <a:p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6.2 เครื่องมือแก้ไขข้อมูล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6712" y="1198031"/>
            <a:ext cx="894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กรณีที่ผู้ใช้งานระบบได้รับอนุญาติให้แก้ไขระบบข้อมูลใด ระบบจะแสดงเครื่องมือแก้ไขข้อมูล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86910" y="2391982"/>
            <a:ext cx="4318312" cy="1323606"/>
            <a:chOff x="670485" y="2054358"/>
            <a:chExt cx="4318312" cy="132360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8827" y="2082992"/>
              <a:ext cx="352425" cy="3143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032" y="2559624"/>
              <a:ext cx="352425" cy="2762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7876" y="3024263"/>
              <a:ext cx="314325" cy="266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74800" y="2054358"/>
              <a:ext cx="2383170" cy="3715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เพิ่มข้อมูลใหม่</a:t>
              </a:r>
              <a:endParaRPr lang="th-TH" sz="1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74800" y="2534481"/>
              <a:ext cx="3513997" cy="3715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แก้ไขข้อมูลในตาราง (ต้องคลิกเลือกที่แถวในตาราง)</a:t>
              </a:r>
              <a:endParaRPr lang="th-TH" sz="1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78044" y="3006370"/>
              <a:ext cx="3510753" cy="3715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ลบ</a:t>
              </a:r>
              <a:r>
                <a:rPr lang="th-TH" sz="1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ข้อมูลในตาราง (ต้องคลิกเลือกที่แถวในตาราง)</a:t>
              </a:r>
              <a:endParaRPr lang="th-TH" sz="1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485" y="2087754"/>
              <a:ext cx="371475" cy="3048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27587" y="1659696"/>
            <a:ext cx="5562600" cy="476250"/>
            <a:chOff x="533399" y="1283782"/>
            <a:chExt cx="5562600" cy="4762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399" y="1283782"/>
              <a:ext cx="5562600" cy="47625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3362177" y="1283782"/>
              <a:ext cx="1249011" cy="476250"/>
            </a:xfrm>
            <a:prstGeom prst="roundRect">
              <a:avLst/>
            </a:prstGeom>
            <a:noFill/>
            <a:ln w="539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7331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2036</Words>
  <Application>Microsoft Office PowerPoint</Application>
  <PresentationFormat>Widescreen</PresentationFormat>
  <Paragraphs>220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Angsana New</vt:lpstr>
      <vt:lpstr>Arial</vt:lpstr>
      <vt:lpstr>Calibri</vt:lpstr>
      <vt:lpstr>Calibri Light</vt:lpstr>
      <vt:lpstr>Cordia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Alongkot Wongsuwan</dc:creator>
  <cp:lastModifiedBy>Alongkot Wongsuwan</cp:lastModifiedBy>
  <cp:revision>60</cp:revision>
  <dcterms:created xsi:type="dcterms:W3CDTF">2020-01-14T01:37:17Z</dcterms:created>
  <dcterms:modified xsi:type="dcterms:W3CDTF">2020-01-14T09:11:13Z</dcterms:modified>
</cp:coreProperties>
</file>